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2" r:id="rId3"/>
    <p:sldId id="257" r:id="rId4"/>
    <p:sldId id="258" r:id="rId5"/>
    <p:sldId id="259" r:id="rId6"/>
    <p:sldId id="264" r:id="rId7"/>
    <p:sldId id="263" r:id="rId8"/>
    <p:sldId id="260" r:id="rId9"/>
    <p:sldId id="261" r:id="rId10"/>
    <p:sldId id="265" r:id="rId11"/>
    <p:sldId id="267" r:id="rId1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1237"/>
    <a:srgbClr val="0678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22" autoAdjust="0"/>
  </p:normalViewPr>
  <p:slideViewPr>
    <p:cSldViewPr>
      <p:cViewPr>
        <p:scale>
          <a:sx n="60" d="100"/>
          <a:sy n="60" d="100"/>
        </p:scale>
        <p:origin x="-1620" y="-1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0"/>
            </a:pPr>
            <a:r>
              <a:rPr lang="en-US" sz="3200" dirty="0"/>
              <a:t>Percent of Activations That Placed Their First Order</a:t>
            </a:r>
            <a:r>
              <a:rPr lang="en-US" sz="3200" baseline="0" dirty="0"/>
              <a:t> Within 6.3 Days of Activation</a:t>
            </a:r>
            <a:endParaRPr lang="en-US" sz="3200" dirty="0"/>
          </a:p>
        </c:rich>
      </c:tx>
      <c:layout/>
      <c:overlay val="0"/>
    </c:title>
    <c:autoTitleDeleted val="0"/>
    <c:plotArea>
      <c:layout/>
      <c:pieChart>
        <c:varyColors val="1"/>
        <c:ser>
          <c:idx val="0"/>
          <c:order val="0"/>
          <c:explosion val="25"/>
          <c:dPt>
            <c:idx val="0"/>
            <c:bubble3D val="0"/>
            <c:spPr>
              <a:solidFill>
                <a:srgbClr val="0678B5"/>
              </a:solidFill>
            </c:spPr>
          </c:dPt>
          <c:dPt>
            <c:idx val="1"/>
            <c:bubble3D val="0"/>
            <c:spPr>
              <a:solidFill>
                <a:srgbClr val="F41237"/>
              </a:solidFill>
            </c:spPr>
          </c:dPt>
          <c:dLbls>
            <c:dLbl>
              <c:idx val="0"/>
              <c:layout>
                <c:manualLayout>
                  <c:x val="0.22391532969641592"/>
                  <c:y val="-8.1213722456878315E-2"/>
                </c:manualLayout>
              </c:layout>
              <c:showLegendKey val="0"/>
              <c:showVal val="1"/>
              <c:showCatName val="0"/>
              <c:showSerName val="0"/>
              <c:showPercent val="1"/>
              <c:showBubbleSize val="0"/>
            </c:dLbl>
            <c:dLbl>
              <c:idx val="1"/>
              <c:layout/>
              <c:showLegendKey val="0"/>
              <c:showVal val="1"/>
              <c:showCatName val="0"/>
              <c:showSerName val="0"/>
              <c:showPercent val="1"/>
              <c:showBubbleSize val="0"/>
              <c:separator>, </c:separator>
            </c:dLbl>
            <c:txPr>
              <a:bodyPr/>
              <a:lstStyle/>
              <a:p>
                <a:pPr>
                  <a:defRPr sz="2800"/>
                </a:pPr>
                <a:endParaRPr lang="en-US"/>
              </a:p>
            </c:txPr>
            <c:showLegendKey val="0"/>
            <c:showVal val="1"/>
            <c:showCatName val="0"/>
            <c:showSerName val="0"/>
            <c:showPercent val="1"/>
            <c:showBubbleSize val="0"/>
            <c:showLeaderLines val="1"/>
          </c:dLbls>
          <c:cat>
            <c:strRef>
              <c:f>'percent activations'!$A$1:$A$2</c:f>
              <c:strCache>
                <c:ptCount val="2"/>
                <c:pt idx="0">
                  <c:v>Did not place order</c:v>
                </c:pt>
                <c:pt idx="1">
                  <c:v>Placed order</c:v>
                </c:pt>
              </c:strCache>
            </c:strRef>
          </c:cat>
          <c:val>
            <c:numRef>
              <c:f>'percent activations'!$B$1:$B$2</c:f>
              <c:numCache>
                <c:formatCode>General</c:formatCode>
                <c:ptCount val="2"/>
                <c:pt idx="0">
                  <c:v>274</c:v>
                </c:pt>
                <c:pt idx="1">
                  <c:v>10</c:v>
                </c:pt>
              </c:numCache>
            </c:numRef>
          </c:val>
        </c:ser>
        <c:dLbls>
          <c:showLegendKey val="0"/>
          <c:showVal val="0"/>
          <c:showCatName val="1"/>
          <c:showSerName val="0"/>
          <c:showPercent val="1"/>
          <c:showBubbleSize val="0"/>
          <c:showLeaderLines val="1"/>
        </c:dLbls>
        <c:firstSliceAng val="60"/>
      </c:pieChart>
    </c:plotArea>
    <c:legend>
      <c:legendPos val="r"/>
      <c:layout>
        <c:manualLayout>
          <c:xMode val="edge"/>
          <c:yMode val="edge"/>
          <c:x val="0.70030566491688551"/>
          <c:y val="0.47466418734260502"/>
          <c:w val="0.23302766841644795"/>
          <c:h val="0.11015722421258152"/>
        </c:manualLayout>
      </c:layout>
      <c:overlay val="0"/>
      <c:txPr>
        <a:bodyPr/>
        <a:lstStyle/>
        <a:p>
          <a:pPr>
            <a:defRPr sz="1800"/>
          </a:pPr>
          <a:endParaRPr lang="en-US"/>
        </a:p>
      </c:txPr>
    </c:legend>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0"/>
            </a:pPr>
            <a:r>
              <a:rPr lang="en-US" sz="3200"/>
              <a:t>Time Difference</a:t>
            </a:r>
            <a:r>
              <a:rPr lang="en-US" sz="3200" baseline="0"/>
              <a:t> Between Tweet Order Activation and First Order (in days)</a:t>
            </a:r>
            <a:endParaRPr lang="en-US" sz="3200"/>
          </a:p>
        </c:rich>
      </c:tx>
      <c:layout/>
      <c:overlay val="0"/>
    </c:title>
    <c:autoTitleDeleted val="0"/>
    <c:plotArea>
      <c:layout/>
      <c:barChart>
        <c:barDir val="col"/>
        <c:grouping val="clustered"/>
        <c:varyColors val="0"/>
        <c:ser>
          <c:idx val="0"/>
          <c:order val="0"/>
          <c:spPr>
            <a:solidFill>
              <a:srgbClr val="0678B5"/>
            </a:solidFill>
          </c:spPr>
          <c:invertIfNegative val="0"/>
          <c:cat>
            <c:strRef>
              <c:f>duration_days!$A$2:$A$9</c:f>
              <c:strCache>
                <c:ptCount val="8"/>
                <c:pt idx="0">
                  <c:v>1</c:v>
                </c:pt>
                <c:pt idx="1">
                  <c:v>2</c:v>
                </c:pt>
                <c:pt idx="2">
                  <c:v>3</c:v>
                </c:pt>
                <c:pt idx="3">
                  <c:v>4</c:v>
                </c:pt>
                <c:pt idx="4">
                  <c:v>5</c:v>
                </c:pt>
                <c:pt idx="5">
                  <c:v>6</c:v>
                </c:pt>
                <c:pt idx="6">
                  <c:v>7</c:v>
                </c:pt>
                <c:pt idx="7">
                  <c:v>More</c:v>
                </c:pt>
              </c:strCache>
            </c:strRef>
          </c:cat>
          <c:val>
            <c:numRef>
              <c:f>duration_days!$B$2:$B$9</c:f>
              <c:numCache>
                <c:formatCode>General</c:formatCode>
                <c:ptCount val="8"/>
                <c:pt idx="0">
                  <c:v>9</c:v>
                </c:pt>
                <c:pt idx="1">
                  <c:v>0</c:v>
                </c:pt>
                <c:pt idx="2">
                  <c:v>0</c:v>
                </c:pt>
                <c:pt idx="3">
                  <c:v>0</c:v>
                </c:pt>
                <c:pt idx="4">
                  <c:v>0</c:v>
                </c:pt>
                <c:pt idx="5">
                  <c:v>1</c:v>
                </c:pt>
                <c:pt idx="6">
                  <c:v>0</c:v>
                </c:pt>
                <c:pt idx="7">
                  <c:v>0</c:v>
                </c:pt>
              </c:numCache>
            </c:numRef>
          </c:val>
        </c:ser>
        <c:dLbls>
          <c:showLegendKey val="0"/>
          <c:showVal val="0"/>
          <c:showCatName val="0"/>
          <c:showSerName val="0"/>
          <c:showPercent val="0"/>
          <c:showBubbleSize val="0"/>
        </c:dLbls>
        <c:gapWidth val="150"/>
        <c:axId val="143864960"/>
        <c:axId val="143867264"/>
      </c:barChart>
      <c:catAx>
        <c:axId val="143864960"/>
        <c:scaling>
          <c:orientation val="minMax"/>
        </c:scaling>
        <c:delete val="0"/>
        <c:axPos val="b"/>
        <c:title>
          <c:tx>
            <c:rich>
              <a:bodyPr/>
              <a:lstStyle/>
              <a:p>
                <a:pPr>
                  <a:defRPr sz="2400"/>
                </a:pPr>
                <a:r>
                  <a:rPr lang="en-US" sz="2400"/>
                  <a:t>Duration in Days</a:t>
                </a:r>
              </a:p>
            </c:rich>
          </c:tx>
          <c:layout/>
          <c:overlay val="0"/>
        </c:title>
        <c:majorTickMark val="out"/>
        <c:minorTickMark val="none"/>
        <c:tickLblPos val="nextTo"/>
        <c:txPr>
          <a:bodyPr/>
          <a:lstStyle/>
          <a:p>
            <a:pPr>
              <a:defRPr sz="2000"/>
            </a:pPr>
            <a:endParaRPr lang="en-US"/>
          </a:p>
        </c:txPr>
        <c:crossAx val="143867264"/>
        <c:crosses val="autoZero"/>
        <c:auto val="1"/>
        <c:lblAlgn val="ctr"/>
        <c:lblOffset val="100"/>
        <c:noMultiLvlLbl val="0"/>
      </c:catAx>
      <c:valAx>
        <c:axId val="143867264"/>
        <c:scaling>
          <c:orientation val="minMax"/>
        </c:scaling>
        <c:delete val="0"/>
        <c:axPos val="l"/>
        <c:majorGridlines/>
        <c:title>
          <c:tx>
            <c:rich>
              <a:bodyPr rot="-5400000" vert="horz"/>
              <a:lstStyle/>
              <a:p>
                <a:pPr>
                  <a:defRPr sz="2400"/>
                </a:pPr>
                <a:r>
                  <a:rPr lang="en-US" sz="2400"/>
                  <a:t>Count</a:t>
                </a:r>
              </a:p>
            </c:rich>
          </c:tx>
          <c:layout/>
          <c:overlay val="0"/>
        </c:title>
        <c:numFmt formatCode="General" sourceLinked="1"/>
        <c:majorTickMark val="out"/>
        <c:minorTickMark val="none"/>
        <c:tickLblPos val="nextTo"/>
        <c:txPr>
          <a:bodyPr/>
          <a:lstStyle/>
          <a:p>
            <a:pPr>
              <a:defRPr sz="2000"/>
            </a:pPr>
            <a:endParaRPr lang="en-US"/>
          </a:p>
        </c:txPr>
        <c:crossAx val="14386496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0"/>
            </a:pPr>
            <a:r>
              <a:rPr lang="en-US" sz="3200" b="1" i="0" baseline="0">
                <a:effectLst/>
              </a:rPr>
              <a:t>Time Difference Between Tweet Order Activation and First Order (in hours)</a:t>
            </a:r>
            <a:endParaRPr lang="en-US" sz="3200">
              <a:effectLst/>
            </a:endParaRPr>
          </a:p>
        </c:rich>
      </c:tx>
      <c:layout/>
      <c:overlay val="0"/>
    </c:title>
    <c:autoTitleDeleted val="0"/>
    <c:plotArea>
      <c:layout/>
      <c:barChart>
        <c:barDir val="col"/>
        <c:grouping val="clustered"/>
        <c:varyColors val="0"/>
        <c:ser>
          <c:idx val="0"/>
          <c:order val="0"/>
          <c:spPr>
            <a:solidFill>
              <a:srgbClr val="0678B5"/>
            </a:solidFill>
          </c:spPr>
          <c:invertIfNegative val="0"/>
          <c:cat>
            <c:strRef>
              <c:f>duration_hours!$A$2:$A$7</c:f>
              <c:strCache>
                <c:ptCount val="6"/>
                <c:pt idx="0">
                  <c:v>1</c:v>
                </c:pt>
                <c:pt idx="1">
                  <c:v>4</c:v>
                </c:pt>
                <c:pt idx="2">
                  <c:v>8</c:v>
                </c:pt>
                <c:pt idx="3">
                  <c:v>12</c:v>
                </c:pt>
                <c:pt idx="4">
                  <c:v>16</c:v>
                </c:pt>
                <c:pt idx="5">
                  <c:v>More</c:v>
                </c:pt>
              </c:strCache>
            </c:strRef>
          </c:cat>
          <c:val>
            <c:numRef>
              <c:f>duration_hours!$B$2:$B$7</c:f>
              <c:numCache>
                <c:formatCode>General</c:formatCode>
                <c:ptCount val="6"/>
                <c:pt idx="0">
                  <c:v>8</c:v>
                </c:pt>
                <c:pt idx="1">
                  <c:v>1</c:v>
                </c:pt>
                <c:pt idx="2">
                  <c:v>0</c:v>
                </c:pt>
                <c:pt idx="3">
                  <c:v>0</c:v>
                </c:pt>
                <c:pt idx="4">
                  <c:v>0</c:v>
                </c:pt>
                <c:pt idx="5">
                  <c:v>1</c:v>
                </c:pt>
              </c:numCache>
            </c:numRef>
          </c:val>
        </c:ser>
        <c:dLbls>
          <c:showLegendKey val="0"/>
          <c:showVal val="0"/>
          <c:showCatName val="0"/>
          <c:showSerName val="0"/>
          <c:showPercent val="0"/>
          <c:showBubbleSize val="0"/>
        </c:dLbls>
        <c:gapWidth val="150"/>
        <c:axId val="143889920"/>
        <c:axId val="143891840"/>
      </c:barChart>
      <c:catAx>
        <c:axId val="143889920"/>
        <c:scaling>
          <c:orientation val="minMax"/>
        </c:scaling>
        <c:delete val="0"/>
        <c:axPos val="b"/>
        <c:title>
          <c:tx>
            <c:rich>
              <a:bodyPr/>
              <a:lstStyle/>
              <a:p>
                <a:pPr>
                  <a:defRPr sz="2400"/>
                </a:pPr>
                <a:r>
                  <a:rPr lang="en-US" sz="2400"/>
                  <a:t>Duration in</a:t>
                </a:r>
                <a:r>
                  <a:rPr lang="en-US" sz="2400" baseline="0"/>
                  <a:t> hours</a:t>
                </a:r>
                <a:endParaRPr lang="en-US" sz="2400"/>
              </a:p>
            </c:rich>
          </c:tx>
          <c:layout/>
          <c:overlay val="0"/>
        </c:title>
        <c:majorTickMark val="out"/>
        <c:minorTickMark val="none"/>
        <c:tickLblPos val="nextTo"/>
        <c:txPr>
          <a:bodyPr/>
          <a:lstStyle/>
          <a:p>
            <a:pPr>
              <a:defRPr sz="2000"/>
            </a:pPr>
            <a:endParaRPr lang="en-US"/>
          </a:p>
        </c:txPr>
        <c:crossAx val="143891840"/>
        <c:crosses val="autoZero"/>
        <c:auto val="1"/>
        <c:lblAlgn val="ctr"/>
        <c:lblOffset val="100"/>
        <c:noMultiLvlLbl val="0"/>
      </c:catAx>
      <c:valAx>
        <c:axId val="143891840"/>
        <c:scaling>
          <c:orientation val="minMax"/>
        </c:scaling>
        <c:delete val="0"/>
        <c:axPos val="l"/>
        <c:majorGridlines/>
        <c:title>
          <c:tx>
            <c:rich>
              <a:bodyPr rot="-5400000" vert="horz"/>
              <a:lstStyle/>
              <a:p>
                <a:pPr>
                  <a:defRPr sz="2400"/>
                </a:pPr>
                <a:r>
                  <a:rPr lang="en-US" sz="2400"/>
                  <a:t>Count</a:t>
                </a:r>
              </a:p>
            </c:rich>
          </c:tx>
          <c:layout/>
          <c:overlay val="0"/>
        </c:title>
        <c:numFmt formatCode="General" sourceLinked="1"/>
        <c:majorTickMark val="out"/>
        <c:minorTickMark val="none"/>
        <c:tickLblPos val="nextTo"/>
        <c:txPr>
          <a:bodyPr/>
          <a:lstStyle/>
          <a:p>
            <a:pPr>
              <a:defRPr sz="2000"/>
            </a:pPr>
            <a:endParaRPr lang="en-US"/>
          </a:p>
        </c:txPr>
        <c:crossAx val="143889920"/>
        <c:crosses val="autoZero"/>
        <c:crossBetween val="between"/>
      </c:valAx>
    </c:plotArea>
    <c:plotVisOnly val="1"/>
    <c:dispBlanksAs val="gap"/>
    <c:showDLblsOverMax val="0"/>
  </c:chart>
  <c:externalData r:id="rId1">
    <c:autoUpdate val="0"/>
  </c:externalData>
</c:chartSpace>
</file>

<file path=ppt/drawings/_rels/drawing1.xml.rels><?xml version="1.0" encoding="UTF-8" standalone="yes"?>
<Relationships xmlns="http://schemas.openxmlformats.org/package/2006/relationships"><Relationship Id="rId1" Type="http://schemas.openxmlformats.org/officeDocument/2006/relationships/image" Target="../media/image2.png"/></Relationships>
</file>

<file path=ppt/drawings/drawing1.xml><?xml version="1.0" encoding="utf-8"?>
<c:userShapes xmlns:c="http://schemas.openxmlformats.org/drawingml/2006/chart">
  <cdr:relSizeAnchor xmlns:cdr="http://schemas.openxmlformats.org/drawingml/2006/chartDrawing">
    <cdr:from>
      <cdr:x>0.01667</cdr:x>
      <cdr:y>0.02812</cdr:y>
    </cdr:from>
    <cdr:to>
      <cdr:x>0.10833</cdr:x>
      <cdr:y>0.151</cdr:y>
    </cdr:to>
    <cdr:pic>
      <cdr:nvPicPr>
        <cdr:cNvPr id="3" name="Picture 2"/>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52400" y="191814"/>
          <a:ext cx="838200" cy="83820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B3F32B86-07C8-411F-A840-DAC6D12AEF3F}" type="datetimeFigureOut">
              <a:rPr lang="en-US" smtClean="0"/>
              <a:t>1/30/2017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C8A77E27-5440-4B4B-9BAA-FBEC59D62C1B}" type="slidenum">
              <a:rPr lang="en-US" smtClean="0"/>
              <a:t>‹#›</a:t>
            </a:fld>
            <a:endParaRPr lang="en-US"/>
          </a:p>
        </p:txBody>
      </p:sp>
    </p:spTree>
    <p:extLst>
      <p:ext uri="{BB962C8B-B14F-4D97-AF65-F5344CB8AC3E}">
        <p14:creationId xmlns:p14="http://schemas.microsoft.com/office/powerpoint/2010/main" val="3686193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1</a:t>
            </a:fld>
            <a:endParaRPr lang="en-US"/>
          </a:p>
        </p:txBody>
      </p:sp>
    </p:spTree>
    <p:extLst>
      <p:ext uri="{BB962C8B-B14F-4D97-AF65-F5344CB8AC3E}">
        <p14:creationId xmlns:p14="http://schemas.microsoft.com/office/powerpoint/2010/main" val="172883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10</a:t>
            </a:fld>
            <a:endParaRPr lang="en-US"/>
          </a:p>
        </p:txBody>
      </p:sp>
    </p:spTree>
    <p:extLst>
      <p:ext uri="{BB962C8B-B14F-4D97-AF65-F5344CB8AC3E}">
        <p14:creationId xmlns:p14="http://schemas.microsoft.com/office/powerpoint/2010/main" val="102160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11</a:t>
            </a:fld>
            <a:endParaRPr lang="en-US"/>
          </a:p>
        </p:txBody>
      </p:sp>
    </p:spTree>
    <p:extLst>
      <p:ext uri="{BB962C8B-B14F-4D97-AF65-F5344CB8AC3E}">
        <p14:creationId xmlns:p14="http://schemas.microsoft.com/office/powerpoint/2010/main" val="102160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2</a:t>
            </a:fld>
            <a:endParaRPr lang="en-US"/>
          </a:p>
        </p:txBody>
      </p:sp>
    </p:spTree>
    <p:extLst>
      <p:ext uri="{BB962C8B-B14F-4D97-AF65-F5344CB8AC3E}">
        <p14:creationId xmlns:p14="http://schemas.microsoft.com/office/powerpoint/2010/main" val="102160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Approximately</a:t>
            </a:r>
            <a:r>
              <a:rPr lang="en-US" baseline="0" dirty="0" smtClean="0"/>
              <a:t> 4% of new Tweet Order activations placed an order within 6.3 days of the activation. </a:t>
            </a:r>
            <a:endParaRPr lang="en-US" dirty="0"/>
          </a:p>
        </p:txBody>
      </p:sp>
      <p:sp>
        <p:nvSpPr>
          <p:cNvPr id="4" name="Slide Number Placeholder 3"/>
          <p:cNvSpPr>
            <a:spLocks noGrp="1"/>
          </p:cNvSpPr>
          <p:nvPr>
            <p:ph type="sldNum" sz="quarter" idx="10"/>
          </p:nvPr>
        </p:nvSpPr>
        <p:spPr/>
        <p:txBody>
          <a:bodyPr/>
          <a:lstStyle/>
          <a:p>
            <a:fld id="{C8A77E27-5440-4B4B-9BAA-FBEC59D62C1B}" type="slidenum">
              <a:rPr lang="en-US" smtClean="0"/>
              <a:t>3</a:t>
            </a:fld>
            <a:endParaRPr lang="en-US"/>
          </a:p>
        </p:txBody>
      </p:sp>
    </p:spTree>
    <p:extLst>
      <p:ext uri="{BB962C8B-B14F-4D97-AF65-F5344CB8AC3E}">
        <p14:creationId xmlns:p14="http://schemas.microsoft.com/office/powerpoint/2010/main" val="308945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the customers that placed an order within 6 days of activating Tweet Ordering, </a:t>
            </a:r>
            <a:r>
              <a:rPr lang="en-US" dirty="0" smtClean="0"/>
              <a:t>9</a:t>
            </a:r>
            <a:r>
              <a:rPr lang="en-US" baseline="0" dirty="0" smtClean="0"/>
              <a:t>0% of them</a:t>
            </a:r>
            <a:r>
              <a:rPr lang="en-US" baseline="0" dirty="0" smtClean="0"/>
              <a:t> placed their first order within </a:t>
            </a:r>
            <a:r>
              <a:rPr lang="en-US" b="1" u="none" baseline="0" dirty="0" smtClean="0"/>
              <a:t>1 DAY </a:t>
            </a:r>
            <a:r>
              <a:rPr lang="en-US" baseline="0" dirty="0" smtClean="0"/>
              <a:t>of activation.</a:t>
            </a:r>
            <a:endParaRPr lang="en-US" dirty="0"/>
          </a:p>
        </p:txBody>
      </p:sp>
      <p:sp>
        <p:nvSpPr>
          <p:cNvPr id="4" name="Slide Number Placeholder 3"/>
          <p:cNvSpPr>
            <a:spLocks noGrp="1"/>
          </p:cNvSpPr>
          <p:nvPr>
            <p:ph type="sldNum" sz="quarter" idx="10"/>
          </p:nvPr>
        </p:nvSpPr>
        <p:spPr/>
        <p:txBody>
          <a:bodyPr/>
          <a:lstStyle/>
          <a:p>
            <a:fld id="{C8A77E27-5440-4B4B-9BAA-FBEC59D62C1B}" type="slidenum">
              <a:rPr lang="en-US" smtClean="0"/>
              <a:t>4</a:t>
            </a:fld>
            <a:endParaRPr lang="en-US"/>
          </a:p>
        </p:txBody>
      </p:sp>
    </p:spTree>
    <p:extLst>
      <p:ext uri="{BB962C8B-B14F-4D97-AF65-F5344CB8AC3E}">
        <p14:creationId xmlns:p14="http://schemas.microsoft.com/office/powerpoint/2010/main" val="43537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specifically, of the customers that placed an order within 6 days of activating Tweet Ordering, </a:t>
            </a:r>
            <a:r>
              <a:rPr lang="en-US" dirty="0" smtClean="0"/>
              <a:t>8</a:t>
            </a:r>
            <a:r>
              <a:rPr lang="en-US" baseline="0" dirty="0" smtClean="0"/>
              <a:t>0% of them placed their first order within </a:t>
            </a:r>
            <a:r>
              <a:rPr lang="en-US" b="1" u="none" baseline="0" dirty="0" smtClean="0"/>
              <a:t>1 HOUR </a:t>
            </a:r>
            <a:r>
              <a:rPr lang="en-US" baseline="0" dirty="0" smtClean="0"/>
              <a:t>of activation.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C8A77E27-5440-4B4B-9BAA-FBEC59D62C1B}" type="slidenum">
              <a:rPr lang="en-US" smtClean="0"/>
              <a:t>5</a:t>
            </a:fld>
            <a:endParaRPr lang="en-US"/>
          </a:p>
        </p:txBody>
      </p:sp>
    </p:spTree>
    <p:extLst>
      <p:ext uri="{BB962C8B-B14F-4D97-AF65-F5344CB8AC3E}">
        <p14:creationId xmlns:p14="http://schemas.microsoft.com/office/powerpoint/2010/main" val="3524710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6</a:t>
            </a:fld>
            <a:endParaRPr lang="en-US"/>
          </a:p>
        </p:txBody>
      </p:sp>
    </p:spTree>
    <p:extLst>
      <p:ext uri="{BB962C8B-B14F-4D97-AF65-F5344CB8AC3E}">
        <p14:creationId xmlns:p14="http://schemas.microsoft.com/office/powerpoint/2010/main" val="1021605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7</a:t>
            </a:fld>
            <a:endParaRPr lang="en-US"/>
          </a:p>
        </p:txBody>
      </p:sp>
    </p:spTree>
    <p:extLst>
      <p:ext uri="{BB962C8B-B14F-4D97-AF65-F5344CB8AC3E}">
        <p14:creationId xmlns:p14="http://schemas.microsoft.com/office/powerpoint/2010/main" val="102160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8</a:t>
            </a:fld>
            <a:endParaRPr lang="en-US"/>
          </a:p>
        </p:txBody>
      </p:sp>
    </p:spTree>
    <p:extLst>
      <p:ext uri="{BB962C8B-B14F-4D97-AF65-F5344CB8AC3E}">
        <p14:creationId xmlns:p14="http://schemas.microsoft.com/office/powerpoint/2010/main" val="102160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A77E27-5440-4B4B-9BAA-FBEC59D62C1B}" type="slidenum">
              <a:rPr lang="en-US" smtClean="0"/>
              <a:t>9</a:t>
            </a:fld>
            <a:endParaRPr lang="en-US"/>
          </a:p>
        </p:txBody>
      </p:sp>
    </p:spTree>
    <p:extLst>
      <p:ext uri="{BB962C8B-B14F-4D97-AF65-F5344CB8AC3E}">
        <p14:creationId xmlns:p14="http://schemas.microsoft.com/office/powerpoint/2010/main" val="1021605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6907"/>
            <a:ext cx="9144000" cy="515109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31952"/>
          <a:stretch/>
        </p:blipFill>
        <p:spPr>
          <a:xfrm>
            <a:off x="0" y="1"/>
            <a:ext cx="9144000" cy="3505200"/>
          </a:xfrm>
          <a:prstGeom prst="rect">
            <a:avLst/>
          </a:prstGeom>
        </p:spPr>
      </p:pic>
      <p:sp>
        <p:nvSpPr>
          <p:cNvPr id="10" name="Rectangle 9"/>
          <p:cNvSpPr/>
          <p:nvPr/>
        </p:nvSpPr>
        <p:spPr>
          <a:xfrm>
            <a:off x="0" y="2895600"/>
            <a:ext cx="9144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ctrTitle"/>
          </p:nvPr>
        </p:nvSpPr>
        <p:spPr>
          <a:xfrm>
            <a:off x="685800" y="2916621"/>
            <a:ext cx="7772400" cy="917575"/>
          </a:xfrm>
          <a:solidFill>
            <a:srgbClr val="FFFFFF">
              <a:alpha val="61176"/>
            </a:srgbClr>
          </a:solidFill>
        </p:spPr>
        <p:txBody>
          <a:bodyPr/>
          <a:lstStyle/>
          <a:p>
            <a:r>
              <a:rPr lang="en-US" dirty="0" smtClean="0"/>
              <a:t>   Domino’s Tweet Ordering</a:t>
            </a:r>
            <a:endParaRPr lang="en-US" dirty="0"/>
          </a:p>
        </p:txBody>
      </p:sp>
      <p:sp>
        <p:nvSpPr>
          <p:cNvPr id="12" name="Subtitle 11"/>
          <p:cNvSpPr>
            <a:spLocks noGrp="1"/>
          </p:cNvSpPr>
          <p:nvPr>
            <p:ph type="subTitle" idx="1"/>
          </p:nvPr>
        </p:nvSpPr>
        <p:spPr>
          <a:xfrm>
            <a:off x="438150" y="3757448"/>
            <a:ext cx="8267700" cy="685800"/>
          </a:xfrm>
        </p:spPr>
        <p:txBody>
          <a:bodyPr>
            <a:normAutofit fontScale="92500"/>
          </a:bodyPr>
          <a:lstStyle/>
          <a:p>
            <a:r>
              <a:rPr lang="en-US" dirty="0" smtClean="0"/>
              <a:t>Analysis of conversion, and timing of the first order</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028" y="235169"/>
            <a:ext cx="838200" cy="838200"/>
          </a:xfrm>
          <a:prstGeom prst="rect">
            <a:avLst/>
          </a:prstGeom>
        </p:spPr>
      </p:pic>
    </p:spTree>
    <p:extLst>
      <p:ext uri="{BB962C8B-B14F-4D97-AF65-F5344CB8AC3E}">
        <p14:creationId xmlns:p14="http://schemas.microsoft.com/office/powerpoint/2010/main" val="198870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a:bodyPr>
          <a:lstStyle/>
          <a:p>
            <a:r>
              <a:rPr lang="en-US" sz="3200" b="1" dirty="0" smtClean="0">
                <a:latin typeface="+mn-lt"/>
              </a:rPr>
              <a:t>Limitations and Future Improvements</a:t>
            </a:r>
            <a:endParaRPr lang="en-US" sz="3200" b="1" dirty="0">
              <a:latin typeface="+mn-lt"/>
            </a:endParaRPr>
          </a:p>
        </p:txBody>
      </p:sp>
      <p:sp>
        <p:nvSpPr>
          <p:cNvPr id="3" name="Content Placeholder 2"/>
          <p:cNvSpPr>
            <a:spLocks noGrp="1"/>
          </p:cNvSpPr>
          <p:nvPr>
            <p:ph idx="1"/>
          </p:nvPr>
        </p:nvSpPr>
        <p:spPr/>
        <p:txBody>
          <a:bodyPr>
            <a:normAutofit/>
          </a:bodyPr>
          <a:lstStyle/>
          <a:p>
            <a:r>
              <a:rPr lang="en-US" dirty="0" smtClean="0"/>
              <a:t>Rate limiting needs to be tested because the original API call was not high enough to hit the API limit (450 tweets per 15 minutes)</a:t>
            </a:r>
          </a:p>
          <a:p>
            <a:r>
              <a:rPr lang="en-US" dirty="0" smtClean="0"/>
              <a:t>Reproducible results are a must! The raw JSON responses of the Tweets should have been downloaded and stored. Even using a </a:t>
            </a:r>
            <a:r>
              <a:rPr lang="en-US" dirty="0" err="1" smtClean="0"/>
              <a:t>max_id</a:t>
            </a:r>
            <a:r>
              <a:rPr lang="en-US" dirty="0" smtClean="0"/>
              <a:t> parameter does not solve this issue because the API only goes back 6-9 days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spTree>
    <p:extLst>
      <p:ext uri="{BB962C8B-B14F-4D97-AF65-F5344CB8AC3E}">
        <p14:creationId xmlns:p14="http://schemas.microsoft.com/office/powerpoint/2010/main" val="3188962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fontScale="90000"/>
          </a:bodyPr>
          <a:lstStyle/>
          <a:p>
            <a:r>
              <a:rPr lang="en-US" sz="3200" b="1" dirty="0" smtClean="0">
                <a:latin typeface="+mn-lt"/>
              </a:rPr>
              <a:t>Looking Forward to Many More Presentations with @dominos!</a:t>
            </a:r>
            <a:endParaRPr lang="en-US" sz="3200" b="1"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pic>
        <p:nvPicPr>
          <p:cNvPr id="6" name="Dom_Tweet_NonCropp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524000"/>
            <a:ext cx="9144000" cy="5143500"/>
          </a:xfrm>
          <a:prstGeom prst="rect">
            <a:avLst/>
          </a:prstGeom>
        </p:spPr>
      </p:pic>
      <p:sp>
        <p:nvSpPr>
          <p:cNvPr id="7" name="TextBox 6"/>
          <p:cNvSpPr txBox="1"/>
          <p:nvPr/>
        </p:nvSpPr>
        <p:spPr>
          <a:xfrm>
            <a:off x="2887917" y="1104900"/>
            <a:ext cx="3368166" cy="369332"/>
          </a:xfrm>
          <a:prstGeom prst="rect">
            <a:avLst/>
          </a:prstGeom>
          <a:noFill/>
        </p:spPr>
        <p:txBody>
          <a:bodyPr wrap="none" rtlCol="0">
            <a:spAutoFit/>
          </a:bodyPr>
          <a:lstStyle/>
          <a:p>
            <a:r>
              <a:rPr lang="en-US" dirty="0" smtClean="0"/>
              <a:t>Presentation by: Kenny </a:t>
            </a:r>
            <a:r>
              <a:rPr lang="en-US" dirty="0" err="1" smtClean="0"/>
              <a:t>Deneweth</a:t>
            </a:r>
            <a:endParaRPr lang="en-US" dirty="0"/>
          </a:p>
        </p:txBody>
      </p:sp>
      <p:sp>
        <p:nvSpPr>
          <p:cNvPr id="8" name="TextBox 7"/>
          <p:cNvSpPr txBox="1"/>
          <p:nvPr/>
        </p:nvSpPr>
        <p:spPr>
          <a:xfrm>
            <a:off x="571500" y="6587359"/>
            <a:ext cx="2898422" cy="307777"/>
          </a:xfrm>
          <a:prstGeom prst="rect">
            <a:avLst/>
          </a:prstGeom>
          <a:noFill/>
        </p:spPr>
        <p:txBody>
          <a:bodyPr wrap="none" rtlCol="0">
            <a:spAutoFit/>
          </a:bodyPr>
          <a:lstStyle/>
          <a:p>
            <a:r>
              <a:rPr lang="en-US" sz="1400" dirty="0" smtClean="0"/>
              <a:t>*View as slide show to see video clip </a:t>
            </a:r>
            <a:endParaRPr lang="en-US" sz="1400" dirty="0"/>
          </a:p>
        </p:txBody>
      </p:sp>
    </p:spTree>
    <p:extLst>
      <p:ext uri="{BB962C8B-B14F-4D97-AF65-F5344CB8AC3E}">
        <p14:creationId xmlns:p14="http://schemas.microsoft.com/office/powerpoint/2010/main" val="5695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a:bodyPr>
          <a:lstStyle/>
          <a:p>
            <a:r>
              <a:rPr lang="en-US" sz="3200" b="1" dirty="0" smtClean="0">
                <a:latin typeface="+mn-lt"/>
              </a:rPr>
              <a:t>Dataset Overview</a:t>
            </a:r>
            <a:endParaRPr lang="en-US" sz="3200" b="1" dirty="0">
              <a:latin typeface="+mn-lt"/>
            </a:endParaRPr>
          </a:p>
        </p:txBody>
      </p:sp>
      <p:sp>
        <p:nvSpPr>
          <p:cNvPr id="3" name="Content Placeholder 2"/>
          <p:cNvSpPr>
            <a:spLocks noGrp="1"/>
          </p:cNvSpPr>
          <p:nvPr>
            <p:ph idx="1"/>
          </p:nvPr>
        </p:nvSpPr>
        <p:spPr/>
        <p:txBody>
          <a:bodyPr>
            <a:normAutofit/>
          </a:bodyPr>
          <a:lstStyle/>
          <a:p>
            <a:r>
              <a:rPr lang="en-US" dirty="0" smtClean="0"/>
              <a:t>302 tweets collected from Twitter’s API with the search query “@dominos #</a:t>
            </a:r>
            <a:r>
              <a:rPr lang="en-US" dirty="0" err="1" smtClean="0"/>
              <a:t>EasyOrder</a:t>
            </a:r>
            <a:r>
              <a:rPr lang="en-US" dirty="0" smtClean="0"/>
              <a:t>”</a:t>
            </a:r>
          </a:p>
          <a:p>
            <a:r>
              <a:rPr lang="en-US" dirty="0" smtClean="0"/>
              <a:t>Tweets were from the previous 6.3 days from the time of data collection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200" y="4385441"/>
            <a:ext cx="2133600" cy="1732483"/>
          </a:xfrm>
          <a:prstGeom prst="rect">
            <a:avLst/>
          </a:prstGeom>
        </p:spPr>
      </p:pic>
    </p:spTree>
    <p:extLst>
      <p:ext uri="{BB962C8B-B14F-4D97-AF65-F5344CB8AC3E}">
        <p14:creationId xmlns:p14="http://schemas.microsoft.com/office/powerpoint/2010/main" val="3195314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574888454"/>
              </p:ext>
            </p:extLst>
          </p:nvPr>
        </p:nvGraphicFramePr>
        <p:xfrm>
          <a:off x="0" y="36786"/>
          <a:ext cx="9144000" cy="68212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0594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95623950"/>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spTree>
    <p:extLst>
      <p:ext uri="{BB962C8B-B14F-4D97-AF65-F5344CB8AC3E}">
        <p14:creationId xmlns:p14="http://schemas.microsoft.com/office/powerpoint/2010/main" val="36848556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424730901"/>
              </p:ext>
            </p:extLst>
          </p:nvPr>
        </p:nvGraphicFramePr>
        <p:xfrm>
          <a:off x="0" y="0"/>
          <a:ext cx="9143999" cy="6857999"/>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spTree>
    <p:extLst>
      <p:ext uri="{BB962C8B-B14F-4D97-AF65-F5344CB8AC3E}">
        <p14:creationId xmlns:p14="http://schemas.microsoft.com/office/powerpoint/2010/main" val="8035846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a:bodyPr>
          <a:lstStyle/>
          <a:p>
            <a:r>
              <a:rPr lang="en-US" sz="3200" b="1" dirty="0" smtClean="0">
                <a:latin typeface="+mn-lt"/>
              </a:rPr>
              <a:t>Goal</a:t>
            </a:r>
            <a:endParaRPr lang="en-US" sz="3200" b="1" dirty="0">
              <a:latin typeface="+mn-lt"/>
            </a:endParaRPr>
          </a:p>
        </p:txBody>
      </p:sp>
      <p:sp>
        <p:nvSpPr>
          <p:cNvPr id="3" name="Content Placeholder 2"/>
          <p:cNvSpPr>
            <a:spLocks noGrp="1"/>
          </p:cNvSpPr>
          <p:nvPr>
            <p:ph idx="1"/>
          </p:nvPr>
        </p:nvSpPr>
        <p:spPr/>
        <p:txBody>
          <a:bodyPr>
            <a:normAutofit/>
          </a:bodyPr>
          <a:lstStyle/>
          <a:p>
            <a:pPr marL="0" indent="0">
              <a:buNone/>
            </a:pPr>
            <a:r>
              <a:rPr lang="en-US" dirty="0" smtClean="0"/>
              <a:t>Increase the number of “first orders” placed by newly activated Tweet Ordering customers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455" r="2109"/>
          <a:stretch/>
        </p:blipFill>
        <p:spPr>
          <a:xfrm>
            <a:off x="2514600" y="3116104"/>
            <a:ext cx="6018283" cy="121920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5001" y="5468809"/>
            <a:ext cx="4877481" cy="438211"/>
          </a:xfrm>
          <a:prstGeom prst="rect">
            <a:avLst/>
          </a:prstGeom>
        </p:spPr>
      </p:pic>
      <p:sp>
        <p:nvSpPr>
          <p:cNvPr id="9" name="Down Arrow 8"/>
          <p:cNvSpPr/>
          <p:nvPr/>
        </p:nvSpPr>
        <p:spPr>
          <a:xfrm>
            <a:off x="5218941" y="4335306"/>
            <a:ext cx="609600" cy="761998"/>
          </a:xfrm>
          <a:prstGeom prst="downArrow">
            <a:avLst/>
          </a:prstGeom>
          <a:solidFill>
            <a:srgbClr val="F4123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048836" y="4335306"/>
            <a:ext cx="609600" cy="761998"/>
          </a:xfrm>
          <a:prstGeom prst="downArrow">
            <a:avLst/>
          </a:prstGeom>
          <a:solidFill>
            <a:srgbClr val="F4123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1457" y="5468809"/>
            <a:ext cx="1404359" cy="369332"/>
          </a:xfrm>
          <a:prstGeom prst="rect">
            <a:avLst/>
          </a:prstGeom>
          <a:noFill/>
        </p:spPr>
        <p:txBody>
          <a:bodyPr wrap="none" rtlCol="0">
            <a:spAutoFit/>
          </a:bodyPr>
          <a:lstStyle/>
          <a:p>
            <a:pPr algn="ctr"/>
            <a:r>
              <a:rPr lang="en-US" b="1" dirty="0" smtClean="0"/>
              <a:t>“First Order”</a:t>
            </a:r>
            <a:endParaRPr lang="en-US" b="1" dirty="0"/>
          </a:p>
        </p:txBody>
      </p:sp>
      <p:sp>
        <p:nvSpPr>
          <p:cNvPr id="11" name="TextBox 10"/>
          <p:cNvSpPr txBox="1"/>
          <p:nvPr/>
        </p:nvSpPr>
        <p:spPr>
          <a:xfrm>
            <a:off x="507122" y="3200400"/>
            <a:ext cx="1720215" cy="646331"/>
          </a:xfrm>
          <a:prstGeom prst="rect">
            <a:avLst/>
          </a:prstGeom>
          <a:noFill/>
        </p:spPr>
        <p:txBody>
          <a:bodyPr wrap="none" rtlCol="0">
            <a:spAutoFit/>
          </a:bodyPr>
          <a:lstStyle/>
          <a:p>
            <a:r>
              <a:rPr lang="en-US" b="1" dirty="0" smtClean="0"/>
              <a:t>Tweet Ordering </a:t>
            </a:r>
          </a:p>
          <a:p>
            <a:pPr algn="ctr"/>
            <a:r>
              <a:rPr lang="en-US" b="1" dirty="0" smtClean="0"/>
              <a:t>activated</a:t>
            </a:r>
            <a:endParaRPr lang="en-US" b="1" dirty="0"/>
          </a:p>
        </p:txBody>
      </p:sp>
      <p:sp>
        <p:nvSpPr>
          <p:cNvPr id="10" name="Rectangle 9"/>
          <p:cNvSpPr/>
          <p:nvPr/>
        </p:nvSpPr>
        <p:spPr>
          <a:xfrm>
            <a:off x="3352800" y="3352800"/>
            <a:ext cx="838200" cy="170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377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a:bodyPr>
          <a:lstStyle/>
          <a:p>
            <a:r>
              <a:rPr lang="en-US" sz="3200" b="1" dirty="0" smtClean="0">
                <a:latin typeface="+mn-lt"/>
              </a:rPr>
              <a:t>Possible Tests</a:t>
            </a:r>
            <a:endParaRPr lang="en-US" sz="3200" b="1" dirty="0">
              <a:latin typeface="+mn-lt"/>
            </a:endParaRPr>
          </a:p>
        </p:txBody>
      </p:sp>
      <p:sp>
        <p:nvSpPr>
          <p:cNvPr id="3" name="Content Placeholder 2"/>
          <p:cNvSpPr>
            <a:spLocks noGrp="1"/>
          </p:cNvSpPr>
          <p:nvPr>
            <p:ph idx="1"/>
          </p:nvPr>
        </p:nvSpPr>
        <p:spPr/>
        <p:txBody>
          <a:bodyPr>
            <a:normAutofit/>
          </a:bodyPr>
          <a:lstStyle/>
          <a:p>
            <a:r>
              <a:rPr lang="en-US" dirty="0" smtClean="0"/>
              <a:t>Increase conversion with different promotions</a:t>
            </a:r>
          </a:p>
          <a:p>
            <a:r>
              <a:rPr lang="en-US" dirty="0" smtClean="0"/>
              <a:t>Increase conversion by reengaging the newly activated Tweet Ordering customer</a:t>
            </a:r>
          </a:p>
          <a:p>
            <a:pPr lvl="1"/>
            <a:r>
              <a:rPr lang="en-US" dirty="0" smtClean="0"/>
              <a:t>Reminder tweets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spTree>
    <p:extLst>
      <p:ext uri="{BB962C8B-B14F-4D97-AF65-F5344CB8AC3E}">
        <p14:creationId xmlns:p14="http://schemas.microsoft.com/office/powerpoint/2010/main" val="1802643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a:bodyPr>
          <a:lstStyle/>
          <a:p>
            <a:r>
              <a:rPr lang="en-US" sz="3200" b="1" dirty="0" smtClean="0">
                <a:latin typeface="+mn-lt"/>
              </a:rPr>
              <a:t>Limitations and Future Improvements</a:t>
            </a:r>
            <a:endParaRPr lang="en-US" sz="3200" b="1" dirty="0">
              <a:latin typeface="+mn-lt"/>
            </a:endParaRP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Original data did not include results for tweeted orders containing “@dominos        “ </a:t>
            </a:r>
          </a:p>
          <a:p>
            <a:pPr lvl="1"/>
            <a:r>
              <a:rPr lang="en-US" dirty="0" smtClean="0"/>
              <a:t>Talk to dev about how to search this as a URL parameter</a:t>
            </a:r>
          </a:p>
          <a:p>
            <a:r>
              <a:rPr lang="en-US" dirty="0" smtClean="0"/>
              <a:t>Only contains data for 6.3 days. This is where the twitter API maxed out. </a:t>
            </a:r>
          </a:p>
          <a:p>
            <a:pPr lvl="1"/>
            <a:r>
              <a:rPr lang="en-US" dirty="0" smtClean="0"/>
              <a:t>Longer would tell us if higher conversion happens at a longer duration. For example, since the customer has to first place an order online to save an Easy Order, perhaps they setup Tweet Ordering at that time and planned to use it in the future. If median frequency of purchase is 7 days the original analysis could be skewed.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1993024"/>
            <a:ext cx="349468" cy="349468"/>
          </a:xfrm>
          <a:prstGeom prst="rect">
            <a:avLst/>
          </a:prstGeom>
        </p:spPr>
      </p:pic>
    </p:spTree>
    <p:extLst>
      <p:ext uri="{BB962C8B-B14F-4D97-AF65-F5344CB8AC3E}">
        <p14:creationId xmlns:p14="http://schemas.microsoft.com/office/powerpoint/2010/main" val="33532429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34388"/>
            <a:ext cx="6858000" cy="639762"/>
          </a:xfrm>
        </p:spPr>
        <p:txBody>
          <a:bodyPr>
            <a:normAutofit/>
          </a:bodyPr>
          <a:lstStyle/>
          <a:p>
            <a:r>
              <a:rPr lang="en-US" sz="3200" b="1" dirty="0" smtClean="0">
                <a:latin typeface="+mn-lt"/>
              </a:rPr>
              <a:t>Limitations and Future Improvements</a:t>
            </a:r>
            <a:endParaRPr lang="en-US" sz="3200" b="1" dirty="0">
              <a:latin typeface="+mn-lt"/>
            </a:endParaRPr>
          </a:p>
        </p:txBody>
      </p:sp>
      <p:sp>
        <p:nvSpPr>
          <p:cNvPr id="3" name="Content Placeholder 2"/>
          <p:cNvSpPr>
            <a:spLocks noGrp="1"/>
          </p:cNvSpPr>
          <p:nvPr>
            <p:ph idx="1"/>
          </p:nvPr>
        </p:nvSpPr>
        <p:spPr/>
        <p:txBody>
          <a:bodyPr>
            <a:normAutofit/>
          </a:bodyPr>
          <a:lstStyle/>
          <a:p>
            <a:r>
              <a:rPr lang="en-US" dirty="0" smtClean="0"/>
              <a:t>Try </a:t>
            </a:r>
            <a:r>
              <a:rPr lang="en-US" dirty="0"/>
              <a:t>alternative auto </a:t>
            </a:r>
            <a:r>
              <a:rPr lang="en-US" dirty="0" smtClean="0"/>
              <a:t>reply message after activation </a:t>
            </a:r>
            <a:r>
              <a:rPr lang="en-US" dirty="0"/>
              <a:t>that says ‘hey retweet this to order</a:t>
            </a:r>
            <a:r>
              <a:rPr lang="en-US" dirty="0" smtClean="0"/>
              <a:t>!’ (but much more @dominos like </a:t>
            </a:r>
            <a:r>
              <a:rPr lang="en-US" dirty="0" smtClean="0">
                <a:sym typeface="Wingdings" panose="05000000000000000000" pitchFamily="2" charset="2"/>
              </a:rPr>
              <a:t>)</a:t>
            </a:r>
            <a:endParaRPr lang="en-US" dirty="0"/>
          </a:p>
          <a:p>
            <a:pPr lvl="1"/>
            <a:r>
              <a:rPr lang="en-US" dirty="0"/>
              <a:t>Need to pull data to support this and see how many orders were placed by retweeting the </a:t>
            </a:r>
            <a:r>
              <a:rPr lang="en-US" dirty="0" smtClean="0"/>
              <a:t>auto-reply message</a:t>
            </a:r>
            <a:r>
              <a:rPr lang="en-US" dirty="0"/>
              <a:t>. I saw </a:t>
            </a:r>
            <a:r>
              <a:rPr lang="en-US" dirty="0" smtClean="0"/>
              <a:t>some users doing this during data exploration.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5169"/>
            <a:ext cx="838200" cy="838200"/>
          </a:xfrm>
          <a:prstGeom prst="rect">
            <a:avLst/>
          </a:prstGeom>
        </p:spPr>
      </p:pic>
    </p:spTree>
    <p:extLst>
      <p:ext uri="{BB962C8B-B14F-4D97-AF65-F5344CB8AC3E}">
        <p14:creationId xmlns:p14="http://schemas.microsoft.com/office/powerpoint/2010/main" val="842984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492</Words>
  <Application>Microsoft Office PowerPoint</Application>
  <PresentationFormat>On-screen Show (4:3)</PresentationFormat>
  <Paragraphs>51</Paragraphs>
  <Slides>11</Slides>
  <Notes>11</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   Domino’s Tweet Ordering</vt:lpstr>
      <vt:lpstr>Dataset Overview</vt:lpstr>
      <vt:lpstr>PowerPoint Presentation</vt:lpstr>
      <vt:lpstr>PowerPoint Presentation</vt:lpstr>
      <vt:lpstr>PowerPoint Presentation</vt:lpstr>
      <vt:lpstr>Goal</vt:lpstr>
      <vt:lpstr>Possible Tests</vt:lpstr>
      <vt:lpstr>Limitations and Future Improvements</vt:lpstr>
      <vt:lpstr>Limitations and Future Improvements</vt:lpstr>
      <vt:lpstr>Limitations and Future Improvements</vt:lpstr>
      <vt:lpstr>Looking Forward to Many More Presentations with @dominos!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Deneweth</dc:creator>
  <cp:lastModifiedBy>Kenny Deneweth</cp:lastModifiedBy>
  <cp:revision>58</cp:revision>
  <dcterms:created xsi:type="dcterms:W3CDTF">2006-08-16T00:00:00Z</dcterms:created>
  <dcterms:modified xsi:type="dcterms:W3CDTF">2017-01-31T05:30:40Z</dcterms:modified>
</cp:coreProperties>
</file>